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98" r:id="rId2"/>
    <p:sldId id="299" r:id="rId3"/>
    <p:sldId id="301" r:id="rId4"/>
    <p:sldId id="302" r:id="rId5"/>
    <p:sldId id="303" r:id="rId6"/>
    <p:sldId id="304" r:id="rId7"/>
    <p:sldId id="305" r:id="rId8"/>
    <p:sldId id="306" r:id="rId9"/>
    <p:sldId id="30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339933"/>
    <a:srgbClr val="003300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1" autoAdjust="0"/>
    <p:restoredTop sz="94434" autoAdjust="0"/>
  </p:normalViewPr>
  <p:slideViewPr>
    <p:cSldViewPr>
      <p:cViewPr>
        <p:scale>
          <a:sx n="100" d="100"/>
          <a:sy n="100" d="100"/>
        </p:scale>
        <p:origin x="-756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02FFB0A-ADF3-48E0-979F-CF07260FEE93}" type="datetimeFigureOut">
              <a:rPr lang="ru-RU"/>
              <a:pPr>
                <a:defRPr/>
              </a:pPr>
              <a:t>18.06.2014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58F0AF3-2C8F-4EE9-AB12-680375DEC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617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95980-7FEB-4400-BA5A-58E710840D08}" type="datetimeFigureOut">
              <a:rPr lang="ru-RU"/>
              <a:pPr>
                <a:defRPr/>
              </a:pPr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F1E15-D8D1-44BE-9181-932CF3AAC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58474-8D7E-4F96-9226-D8ECE2081813}" type="datetimeFigureOut">
              <a:rPr lang="ru-RU"/>
              <a:pPr>
                <a:defRPr/>
              </a:pPr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FE5D4-D0C7-4B12-AB0F-91200654A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D65BB-09E3-468E-863A-8C945E695766}" type="datetimeFigureOut">
              <a:rPr lang="ru-RU"/>
              <a:pPr>
                <a:defRPr/>
              </a:pPr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36FA2-516F-4D8D-8FE3-3444B180C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9DA00-EC2D-43B1-9A1C-14B22A2DBE75}" type="datetimeFigureOut">
              <a:rPr lang="ru-RU"/>
              <a:pPr>
                <a:defRPr/>
              </a:pPr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0036A-34A6-4A3E-AF9D-18B837803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6A69D-A4EE-4219-8B7B-B67E7610AAE6}" type="datetimeFigureOut">
              <a:rPr lang="ru-RU"/>
              <a:pPr>
                <a:defRPr/>
              </a:pPr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248ED-EABC-4C9A-BD3A-246C297BD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EDE47-2819-447C-A99C-58182EDE3A0E}" type="datetimeFigureOut">
              <a:rPr lang="ru-RU"/>
              <a:pPr>
                <a:defRPr/>
              </a:pPr>
              <a:t>18.06.2014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D7F4C-B0B7-4323-86A2-81C1DF170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AFF60-8570-47FC-9B1F-8FAA4CA1C26F}" type="datetimeFigureOut">
              <a:rPr lang="ru-RU"/>
              <a:pPr>
                <a:defRPr/>
              </a:pPr>
              <a:t>18.06.2014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0FBC8-9E47-457F-B59F-ACD84A309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719DE-27BA-4F71-B4D0-89E04A6FBE5D}" type="datetimeFigureOut">
              <a:rPr lang="ru-RU"/>
              <a:pPr>
                <a:defRPr/>
              </a:pPr>
              <a:t>18.06.2014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4BE3A-228C-4A77-96CF-C19722AE7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299B4-CE33-42C7-93AC-B397D0FEE02B}" type="datetimeFigureOut">
              <a:rPr lang="ru-RU"/>
              <a:pPr>
                <a:defRPr/>
              </a:pPr>
              <a:t>18.06.2014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1779A-7FBA-4729-BA96-9BE2A023D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EF7C9-86A9-49E0-ACF2-3A728240048A}" type="datetimeFigureOut">
              <a:rPr lang="ru-RU"/>
              <a:pPr>
                <a:defRPr/>
              </a:pPr>
              <a:t>18.06.2014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06F1F-CCCD-41D8-ADE4-2738F32F4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054E4-8F24-48D0-AEA8-FE05027E3DB1}" type="datetimeFigureOut">
              <a:rPr lang="ru-RU"/>
              <a:pPr>
                <a:defRPr/>
              </a:pPr>
              <a:t>18.06.2014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34D26-DD8A-41B5-9770-06063DD52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F67A9C-4B33-4C0C-AD73-0065EDE9C4C4}" type="datetimeFigureOut">
              <a:rPr lang="ru-RU"/>
              <a:pPr>
                <a:defRPr/>
              </a:pPr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6B93BB-DDC6-4619-811B-5512DFB412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274638"/>
            <a:ext cx="5400684" cy="725470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Территориальный орган Федеральной службы государственной статистики по Чеченской Республике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600200"/>
            <a:ext cx="5786478" cy="4972072"/>
          </a:xfrm>
        </p:spPr>
        <p:txBody>
          <a:bodyPr/>
          <a:lstStyle/>
          <a:p>
            <a:pPr algn="ctr"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 подготовке </a:t>
            </a:r>
          </a:p>
          <a:p>
            <a:pPr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 проведению Всероссийской сельскохозяйственной переписи 2016 года</a:t>
            </a:r>
          </a:p>
          <a:p>
            <a:pPr>
              <a:buNone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г. Грозный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14283" y="418690"/>
            <a:ext cx="1928826" cy="367104"/>
            <a:chOff x="-116470314" y="-132596153"/>
            <a:chExt cx="1800" cy="1346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-116470314" y="-132595249"/>
              <a:ext cx="1800" cy="442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-116470314" y="-132596153"/>
              <a:ext cx="1800" cy="706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-116470314" y="-132595434"/>
              <a:ext cx="1800" cy="18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0"/>
            <a:ext cx="357190" cy="6857999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214282" y="1000108"/>
            <a:ext cx="250033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ОТДЕЛ СТАТИСТИКИ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СЕЛЬСКОГО ХОЗЯЙСТВА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И ОКРУЖАЮЩЕЙ СРЕДЫ </a:t>
            </a:r>
            <a:endParaRPr lang="ru-RU" sz="1000" dirty="0"/>
          </a:p>
        </p:txBody>
      </p:sp>
      <p:grpSp>
        <p:nvGrpSpPr>
          <p:cNvPr id="16" name="Group 3"/>
          <p:cNvGrpSpPr>
            <a:grpSpLocks/>
          </p:cNvGrpSpPr>
          <p:nvPr/>
        </p:nvGrpSpPr>
        <p:grpSpPr bwMode="auto">
          <a:xfrm>
            <a:off x="214282" y="428604"/>
            <a:ext cx="1928826" cy="367104"/>
            <a:chOff x="-116470314" y="-132596153"/>
            <a:chExt cx="1800" cy="134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-116470314" y="-132595249"/>
              <a:ext cx="1800" cy="442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-116470314" y="-132596153"/>
              <a:ext cx="1800" cy="706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-116470314" y="-132595434"/>
              <a:ext cx="1800" cy="18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1" name="Picture 2" descr="http://chechen.er.ru/media/userdata/region_map/2012/01/19/9485679bc66e7971ab333ab6261d64d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0372"/>
            <a:ext cx="2857487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00" y="285728"/>
            <a:ext cx="5256213" cy="6215106"/>
          </a:xfrm>
        </p:spPr>
        <p:txBody>
          <a:bodyPr/>
          <a:lstStyle/>
          <a:p>
            <a:pPr>
              <a:defRPr/>
            </a:pP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</a:t>
            </a:r>
            <a:b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b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 10 апреля 2013г. № 316</a:t>
            </a:r>
            <a:b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«Об организации Всероссийской сельскохозяйственной переписи 2016 года»</a:t>
            </a:r>
            <a:r>
              <a:rPr lang="ru-RU" sz="1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Сроки проведения: </a:t>
            </a:r>
            <a:r>
              <a:rPr lang="ru-RU" sz="1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1 июля по 15 августа 2016 года,                                         в труднодоступных и отдаленных местностях – </a:t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15 сентября по 15 ноября 2016 года;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Объекты переписи: </a:t>
            </a:r>
            <a:r>
              <a:rPr lang="en-US" sz="1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-земельные участки, предназначенные или используемые для производства сельскохозяйственной продукции (</a:t>
            </a: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собственники, пользователи, владельцы, арендаторы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владельцы сельскохозяйственных животных.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13894" y="106619675"/>
            <a:ext cx="421569" cy="7127875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214282" y="428604"/>
            <a:ext cx="1928826" cy="367104"/>
            <a:chOff x="-116470314" y="-132596153"/>
            <a:chExt cx="1800" cy="134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-116470314" y="-132595249"/>
              <a:ext cx="1800" cy="442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-116470314" y="-132596153"/>
              <a:ext cx="1800" cy="706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-116470314" y="-132595434"/>
              <a:ext cx="1800" cy="18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85720" y="1000108"/>
            <a:ext cx="24288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ОТДЕЛ СТАТИСТИКИ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СЕЛЬСКОГО ХОЗЯЙСТВА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И ОКРУЖАЮЩЕЙ СРЕДЫ </a:t>
            </a:r>
            <a:endParaRPr lang="ru-RU" sz="1000" dirty="0"/>
          </a:p>
        </p:txBody>
      </p:sp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0"/>
            <a:ext cx="357190" cy="6857999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pic>
        <p:nvPicPr>
          <p:cNvPr id="11" name="Picture 2" descr="http://chechen.er.ru/media/userdata/region_map/2012/01/19/9485679bc66e7971ab333ab6261d64d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0372"/>
            <a:ext cx="2857487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13894" y="106619675"/>
            <a:ext cx="421569" cy="7127875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214282" y="428604"/>
            <a:ext cx="1928826" cy="367104"/>
            <a:chOff x="-116470314" y="-132596153"/>
            <a:chExt cx="1800" cy="134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-116470314" y="-132595249"/>
              <a:ext cx="1800" cy="442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-116470314" y="-132596153"/>
              <a:ext cx="1800" cy="706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-116470314" y="-132595434"/>
              <a:ext cx="1800" cy="18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85720" y="1000108"/>
            <a:ext cx="24288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ОТДЕЛ СТАТИСТИКИ</a:t>
            </a:r>
          </a:p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СЕЛЬСКОГО ХОЗЯЙСТВА</a:t>
            </a:r>
          </a:p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ОКРУЖАЮЩЕЙ СРЕДЫ </a:t>
            </a:r>
            <a:endParaRPr lang="ru-RU" sz="1000" dirty="0">
              <a:solidFill>
                <a:prstClr val="black"/>
              </a:solidFill>
            </a:endParaRPr>
          </a:p>
        </p:txBody>
      </p:sp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0"/>
            <a:ext cx="357190" cy="6857999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357554" y="430529"/>
            <a:ext cx="5606934" cy="621708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anchor="t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Законодательные и нормативные акты</a:t>
            </a:r>
          </a:p>
          <a:p>
            <a:pPr marL="285750" indent="-285750" algn="ctr">
              <a:buFont typeface="Arial" pitchFamily="34" charset="0"/>
              <a:buChar char="•"/>
              <a:defRPr/>
            </a:pPr>
            <a:endParaRPr lang="ru-RU" sz="12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Российской Федерации от </a:t>
            </a: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08.06.2011г. № 976-р</a:t>
            </a:r>
            <a:endParaRPr lang="ru-RU" sz="12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Российской Федерации от </a:t>
            </a: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03.11.2012г. № </a:t>
            </a:r>
            <a:r>
              <a:rPr lang="ru-RU" sz="12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2062-р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10.04.2013г. № 316 </a:t>
            </a:r>
            <a:r>
              <a:rPr lang="ru-RU" sz="1200" i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«Об организации Всероссийской сельскохозяйственной переписи 2016 года»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Росстата от 01.06.2012г. № 335 </a:t>
            </a:r>
          </a:p>
          <a:p>
            <a:pPr algn="just">
              <a:defRPr/>
            </a:pPr>
            <a:r>
              <a:rPr lang="ru-RU" sz="1200" i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  «О подготовке к пробной сельскохозяйственной переписи 2012 года»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Росстата от </a:t>
            </a: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26.06.2012г</a:t>
            </a:r>
            <a:r>
              <a:rPr lang="ru-RU" sz="12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. № </a:t>
            </a: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362 </a:t>
            </a:r>
          </a:p>
          <a:p>
            <a:pPr algn="just">
              <a:defRPr/>
            </a:pPr>
            <a:r>
              <a:rPr lang="ru-RU" sz="12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200" i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Приказ Росстата от 1 июня 2012 г. №335 «</a:t>
            </a:r>
            <a:r>
              <a:rPr lang="ru-RU" sz="1200" i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 подготовке к пробной сельскохозяйственной переписи 2012 года</a:t>
            </a:r>
            <a:r>
              <a:rPr lang="ru-RU" sz="1200" i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Росстата от 29.06.2012г. № 368 </a:t>
            </a:r>
          </a:p>
          <a:p>
            <a:pPr algn="just">
              <a:defRPr/>
            </a:pPr>
            <a:r>
              <a:rPr lang="ru-RU" sz="1200" i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  «Об утверждении статистического инструментария для проведения пробной сельскохозяйственной переписи 2012 года»</a:t>
            </a:r>
            <a:endParaRPr lang="ru-RU" sz="1200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Росстата от 16.11.2012г. № 609</a:t>
            </a:r>
          </a:p>
          <a:p>
            <a:pPr algn="just">
              <a:defRPr/>
            </a:pPr>
            <a:r>
              <a:rPr lang="ru-RU" sz="12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200" i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«О мерах по реализации распоряжения Правительства Российской Федерации от 3 ноября 2012г. № 2062-р»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Росстата от 24 мая 2013г. № 188 </a:t>
            </a:r>
          </a:p>
          <a:p>
            <a:pPr algn="just">
              <a:defRPr/>
            </a:pPr>
            <a:r>
              <a:rPr lang="ru-RU" sz="12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200" i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«О первоочередных мерах по реализации постановления Правительства Российской Федерации от 10 апреля 2013г. № 316»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Росстата от 12 сентября 2013г. № 363 </a:t>
            </a:r>
          </a:p>
          <a:p>
            <a:pPr algn="just">
              <a:defRPr/>
            </a:pPr>
            <a:r>
              <a:rPr lang="ru-RU" sz="1200" i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  «О создании  Комиссии Росстата по Всероссийской сельскохозяйственной переписи 2013 года»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Росстата от 22 октября 2013г. № 418 </a:t>
            </a:r>
          </a:p>
          <a:p>
            <a:pPr algn="just">
              <a:defRPr/>
            </a:pPr>
            <a:r>
              <a:rPr lang="ru-RU" sz="1200" i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  «О календарном плане мероприятий на 2014-2018 годы по подготовке и проведению Всероссийской сельскохозяйственной переписи 2016 года, автоматизированной обработке, подведению итогов переписи, их официальной публикации»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план мероприятий на 2014-2018 </a:t>
            </a:r>
            <a:r>
              <a:rPr lang="ru-RU" sz="12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годы по подготовке и проведению Всероссийской сельскохозяйственной переписи 2016 года, автоматизированной обработке, подведению итогов переписи, их официальной </a:t>
            </a: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Росстата от 24 февраля 2014 г. № 155</a:t>
            </a:r>
          </a:p>
          <a:p>
            <a:pPr algn="just">
              <a:defRPr/>
            </a:pPr>
            <a:r>
              <a:rPr lang="ru-RU" sz="12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" i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«Об эмблеме Всероссийской сельскохозяйственной переписи 2016 года»</a:t>
            </a:r>
            <a:r>
              <a:rPr lang="ru-RU" sz="12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 </a:t>
            </a:r>
          </a:p>
        </p:txBody>
      </p:sp>
      <p:pic>
        <p:nvPicPr>
          <p:cNvPr id="11" name="Picture 2" descr="http://chechen.er.ru/media/userdata/region_map/2012/01/19/9485679bc66e7971ab333ab6261d64d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0372"/>
            <a:ext cx="2857487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8568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13894" y="106619675"/>
            <a:ext cx="421569" cy="7127875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214282" y="428604"/>
            <a:ext cx="1928826" cy="367104"/>
            <a:chOff x="-116470314" y="-132596153"/>
            <a:chExt cx="1800" cy="134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-116470314" y="-132595249"/>
              <a:ext cx="1800" cy="442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-116470314" y="-132596153"/>
              <a:ext cx="1800" cy="706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-116470314" y="-132595434"/>
              <a:ext cx="1800" cy="18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85720" y="1000108"/>
            <a:ext cx="24288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ОТДЕЛ СТАТИСТИКИ</a:t>
            </a:r>
          </a:p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СЕЛЬСКОГО ХОЗЯЙСТВА</a:t>
            </a:r>
          </a:p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ОКРУЖАЮЩЕЙ СРЕДЫ </a:t>
            </a:r>
            <a:endParaRPr lang="ru-RU" sz="1000" dirty="0">
              <a:solidFill>
                <a:prstClr val="black"/>
              </a:solidFill>
            </a:endParaRPr>
          </a:p>
        </p:txBody>
      </p:sp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0"/>
            <a:ext cx="357190" cy="6857999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500430" y="1700808"/>
            <a:ext cx="524803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Переписной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 сельскохозяйственных организаций (кроме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микропредприятий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 –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форма № 1</a:t>
            </a:r>
          </a:p>
          <a:p>
            <a:pPr lvl="0"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«Переписной лист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микропредприятий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–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 1-М </a:t>
            </a:r>
            <a:r>
              <a:rPr lang="ru-RU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(новая форма)</a:t>
            </a:r>
          </a:p>
          <a:p>
            <a:pPr lvl="0"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«Переписной лист крестьянских (фермерских) хозяйств и индивидуальных предпринимателей» –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 2</a:t>
            </a:r>
          </a:p>
          <a:p>
            <a:pPr marL="342900" lvl="0" indent="-342900">
              <a:buFont typeface="Arial" pitchFamily="34" charset="0"/>
              <a:buChar char="•"/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«Переписной лист личных подсобных и других индивидуальных хозяйств населения» –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 3</a:t>
            </a:r>
          </a:p>
          <a:p>
            <a:pPr marL="342900" lvl="0" indent="-342900">
              <a:buFont typeface="Arial" pitchFamily="34" charset="0"/>
              <a:buChar char="•"/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«Переписной лист садоводческих, огороднических и дачных некоммерческих объединений граждан» –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 4</a:t>
            </a:r>
          </a:p>
          <a:p>
            <a:pPr marL="342900" lvl="0" indent="-342900">
              <a:buFont typeface="Arial" pitchFamily="34" charset="0"/>
              <a:buChar char="•"/>
              <a:defRPr/>
            </a:pP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«Приложение к переписному листу садоводческих, огороднических и дачных некоммерческих объединений граждан» –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 4-ПР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заполнения по участкам, попавшим в выборочное статистическое обследование).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428604"/>
            <a:ext cx="504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форм переписных листов 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Всероссийской сельскохозяйственной переписи 2016 года</a:t>
            </a:r>
          </a:p>
        </p:txBody>
      </p:sp>
      <p:pic>
        <p:nvPicPr>
          <p:cNvPr id="12" name="Picture 2" descr="http://chechen.er.ru/media/userdata/region_map/2012/01/19/9485679bc66e7971ab333ab6261d64d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0372"/>
            <a:ext cx="2857487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9142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13894" y="106619675"/>
            <a:ext cx="421569" cy="7127875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214282" y="428604"/>
            <a:ext cx="1928826" cy="367104"/>
            <a:chOff x="-116470314" y="-132596153"/>
            <a:chExt cx="1800" cy="134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-116470314" y="-132595249"/>
              <a:ext cx="1800" cy="442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-116470314" y="-132596153"/>
              <a:ext cx="1800" cy="706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-116470314" y="-132595434"/>
              <a:ext cx="1800" cy="18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85720" y="1000108"/>
            <a:ext cx="24288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ОТДЕЛ СТАТИСТИКИ</a:t>
            </a:r>
          </a:p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СЕЛЬСКОГО ХОЗЯЙСТВА</a:t>
            </a:r>
          </a:p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ОКРУЖАЮЩЕЙ СРЕДЫ </a:t>
            </a:r>
            <a:endParaRPr lang="ru-RU" sz="1000" dirty="0">
              <a:solidFill>
                <a:prstClr val="black"/>
              </a:solidFill>
            </a:endParaRPr>
          </a:p>
        </p:txBody>
      </p:sp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0"/>
            <a:ext cx="357190" cy="6857999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357554" y="430529"/>
            <a:ext cx="5606934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anchor="t">
            <a:spAutoFit/>
          </a:bodyPr>
          <a:lstStyle/>
          <a:p>
            <a:pPr algn="ctr">
              <a:defRPr/>
            </a:pPr>
            <a:r>
              <a:rPr lang="ru-RU" b="1" dirty="0"/>
              <a:t>Методы сбора первичных данных</a:t>
            </a:r>
            <a:endParaRPr lang="ru-RU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00430" y="1700808"/>
            <a:ext cx="524803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endPara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400" dirty="0" smtClean="0"/>
              <a:t>-  по </a:t>
            </a:r>
            <a:r>
              <a:rPr lang="ru-RU" sz="1400" dirty="0"/>
              <a:t>сельскохозяйственным организациям – представление респондентами информации с использованием форм МЧД (машиночитаемых документов) или в электронном виде через систему </a:t>
            </a:r>
            <a:r>
              <a:rPr lang="en-US" sz="1400" dirty="0"/>
              <a:t>web</a:t>
            </a:r>
            <a:r>
              <a:rPr lang="ru-RU" sz="1400" dirty="0"/>
              <a:t>-сбора Росстата;</a:t>
            </a:r>
          </a:p>
          <a:p>
            <a:pPr>
              <a:defRPr/>
            </a:pPr>
            <a:endParaRPr lang="ru-RU" sz="1400" dirty="0"/>
          </a:p>
          <a:p>
            <a:pPr>
              <a:defRPr/>
            </a:pPr>
            <a:r>
              <a:rPr lang="ru-RU" sz="1400" dirty="0" smtClean="0"/>
              <a:t>-  по </a:t>
            </a:r>
            <a:r>
              <a:rPr lang="ru-RU" sz="1400" dirty="0"/>
              <a:t>крестьянским (фермерским) хозяйствам и индивидуальным предпринимателям – опрос переписчиком с использованием форм МЧД, а также представление сведений респондентами в электронном виде через систему </a:t>
            </a:r>
            <a:r>
              <a:rPr lang="ru-RU" sz="1400" dirty="0" err="1"/>
              <a:t>web</a:t>
            </a:r>
            <a:r>
              <a:rPr lang="ru-RU" sz="1400" dirty="0"/>
              <a:t>-сбора Росстата;</a:t>
            </a:r>
          </a:p>
          <a:p>
            <a:pPr>
              <a:defRPr/>
            </a:pPr>
            <a:endParaRPr lang="ru-RU" sz="1400" dirty="0" smtClean="0"/>
          </a:p>
          <a:p>
            <a:pPr>
              <a:defRPr/>
            </a:pPr>
            <a:r>
              <a:rPr lang="ru-RU" sz="1400" dirty="0" smtClean="0"/>
              <a:t>-  по </a:t>
            </a:r>
            <a:r>
              <a:rPr lang="ru-RU" sz="1400" dirty="0"/>
              <a:t>некоммерческим объединениям граждан – опрос переписчиком с использованием форм МЧД;</a:t>
            </a:r>
          </a:p>
          <a:p>
            <a:pPr>
              <a:defRPr/>
            </a:pPr>
            <a:endParaRPr lang="ru-RU" sz="1400" dirty="0" smtClean="0"/>
          </a:p>
          <a:p>
            <a:pPr>
              <a:defRPr/>
            </a:pPr>
            <a:r>
              <a:rPr lang="ru-RU" sz="1400" dirty="0" smtClean="0"/>
              <a:t>-  по </a:t>
            </a:r>
            <a:r>
              <a:rPr lang="ru-RU" sz="1400" dirty="0"/>
              <a:t>личным подсобным и другим индивидуальным хозяйствам граждан – в основном опрос переписчиками с использованием планшетных компьютеров, в отдельных районах –  с использованием форм МЧД.</a:t>
            </a:r>
          </a:p>
        </p:txBody>
      </p:sp>
      <p:pic>
        <p:nvPicPr>
          <p:cNvPr id="12" name="Picture 2" descr="http://chechen.er.ru/media/userdata/region_map/2012/01/19/9485679bc66e7971ab333ab6261d64d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0372"/>
            <a:ext cx="2857487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679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13894" y="106619675"/>
            <a:ext cx="421569" cy="7127875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214282" y="428604"/>
            <a:ext cx="1928826" cy="367104"/>
            <a:chOff x="-116470314" y="-132596153"/>
            <a:chExt cx="1800" cy="134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-116470314" y="-132595249"/>
              <a:ext cx="1800" cy="442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-116470314" y="-132596153"/>
              <a:ext cx="1800" cy="706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-116470314" y="-132595434"/>
              <a:ext cx="1800" cy="18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85720" y="1000108"/>
            <a:ext cx="24288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ОТДЕЛ СТАТИСТИКИ</a:t>
            </a:r>
          </a:p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СЕЛЬСКОГО ХОЗЯЙСТВА</a:t>
            </a:r>
          </a:p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ОКРУЖАЮЩЕЙ СРЕДЫ </a:t>
            </a:r>
            <a:endParaRPr lang="ru-RU" sz="1000" dirty="0">
              <a:solidFill>
                <a:prstClr val="black"/>
              </a:solidFill>
            </a:endParaRPr>
          </a:p>
        </p:txBody>
      </p:sp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0"/>
            <a:ext cx="357190" cy="6857999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357554" y="430529"/>
            <a:ext cx="5606934" cy="92333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anchor="t">
            <a:spAutoFit/>
          </a:bodyPr>
          <a:lstStyle/>
          <a:p>
            <a:pPr algn="ctr">
              <a:defRPr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</a:t>
            </a:r>
          </a:p>
          <a:p>
            <a:pPr algn="ctr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списков объектов переписи</a:t>
            </a:r>
            <a:endParaRPr lang="ru-RU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00430" y="1700808"/>
            <a:ext cx="52480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endPara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Генеральная совокупность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Статистический регистр хозяйствующих субъектов</a:t>
            </a:r>
          </a:p>
          <a:p>
            <a:pPr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Похозяйственные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книги сельских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администраций</a:t>
            </a:r>
          </a:p>
          <a:p>
            <a:pPr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административные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</a:t>
            </a:r>
          </a:p>
          <a:p>
            <a:pPr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 descr="http://chechen.er.ru/media/userdata/region_map/2012/01/19/9485679bc66e7971ab333ab6261d64d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0372"/>
            <a:ext cx="2857487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4508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13894" y="106619675"/>
            <a:ext cx="421569" cy="7127875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214282" y="428604"/>
            <a:ext cx="1928826" cy="367104"/>
            <a:chOff x="-116470314" y="-132596153"/>
            <a:chExt cx="1800" cy="134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-116470314" y="-132595249"/>
              <a:ext cx="1800" cy="442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-116470314" y="-132596153"/>
              <a:ext cx="1800" cy="706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-116470314" y="-132595434"/>
              <a:ext cx="1800" cy="18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85720" y="1000108"/>
            <a:ext cx="24288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ОТДЕЛ СТАТИСТИКИ</a:t>
            </a:r>
          </a:p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СЕЛЬСКОГО ХОЗЯЙСТВА</a:t>
            </a:r>
          </a:p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ОКРУЖАЮЩЕЙ СРЕДЫ </a:t>
            </a:r>
            <a:endParaRPr lang="ru-RU" sz="1000" dirty="0">
              <a:solidFill>
                <a:prstClr val="black"/>
              </a:solidFill>
            </a:endParaRPr>
          </a:p>
        </p:txBody>
      </p:sp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0"/>
            <a:ext cx="357190" cy="6857999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386183" y="1700808"/>
            <a:ext cx="524803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endPara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86182" y="188640"/>
            <a:ext cx="56503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Графическое изображение (рисунок) эмблемы Всероссийской сельскохозяйственной переписи 2016 года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28993" y="1340768"/>
            <a:ext cx="23264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Многоцветный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вариант</a:t>
            </a:r>
            <a:r>
              <a:rPr lang="ru-RU" dirty="0"/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940" y="1303395"/>
            <a:ext cx="2469094" cy="268856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6182" y="3645024"/>
            <a:ext cx="2828789" cy="289585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236296" y="4091056"/>
            <a:ext cx="180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Одноцветный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вариант</a:t>
            </a:r>
          </a:p>
        </p:txBody>
      </p:sp>
      <p:pic>
        <p:nvPicPr>
          <p:cNvPr id="21" name="Picture 2" descr="http://chechen.er.ru/media/userdata/region_map/2012/01/19/9485679bc66e7971ab333ab6261d64d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0372"/>
            <a:ext cx="2857487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0100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13894" y="106619675"/>
            <a:ext cx="421569" cy="7127875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214282" y="428604"/>
            <a:ext cx="1928826" cy="367104"/>
            <a:chOff x="-116470314" y="-132596153"/>
            <a:chExt cx="1800" cy="134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-116470314" y="-132595249"/>
              <a:ext cx="1800" cy="442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-116470314" y="-132596153"/>
              <a:ext cx="1800" cy="706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-116470314" y="-132595434"/>
              <a:ext cx="1800" cy="18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85720" y="1000108"/>
            <a:ext cx="24288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ОТДЕЛ СТАТИСТИКИ</a:t>
            </a:r>
          </a:p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СЕЛЬСКОГО ХОЗЯЙСТВА</a:t>
            </a:r>
          </a:p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ОКРУЖАЮЩЕЙ СРЕДЫ </a:t>
            </a:r>
            <a:endParaRPr lang="ru-RU" sz="1000" dirty="0">
              <a:solidFill>
                <a:prstClr val="black"/>
              </a:solidFill>
            </a:endParaRPr>
          </a:p>
        </p:txBody>
      </p:sp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0"/>
            <a:ext cx="357190" cy="6857999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428992" y="188640"/>
            <a:ext cx="5607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Историческая справка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86116" y="673795"/>
            <a:ext cx="5678372" cy="598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23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5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250" i="1" u="sng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1916 год – Первая Всероссийская сельскохозяйственная перепись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25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В </a:t>
            </a:r>
            <a:r>
              <a:rPr lang="ru-RU" sz="12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1916 году по единому плану и под руководством государственной исполнительной комиссии была проведена всероссийская сельскохозяйственная перепись, а в 1917 году – всероссийская сельскохозяйственная и поземельная переписи. Целью переписей было выяснение земельного фонда. Это был первый и достаточно удачный опыт совместной работы, который должен был объединить земские статистические бюро в их повседневной работе.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2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5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sz="12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феврале 1917 г. был принят общий для всех земских статистических бюро план текущей статистики, предназначенной обслуживать, главным образом, продовольственные цели, а в ноябре того же года был поставлен и положительно решен вопрос об объединении продовольственной, земельной и сельскохозяйственной статистик, а также о передаче в руки земских статистических бюро статистики естественного движения населения</a:t>
            </a:r>
            <a:r>
              <a:rPr lang="ru-RU" sz="125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25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250" i="1" u="sng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1920 год – Вторая сельскохозяйственная перепись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250" dirty="0" smtClean="0"/>
              <a:t>    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Сельскохозяйственная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перепись 1920 года проводилась по аналогичной программе, что и переписи 1916–1917 годов. Переписи подлежали: крестьянские общества; коммуны; артели и совхозы; прочие хозяйства с выделением трех групп (хутора и усадьбы владения частных лиц, железнодорожные будки, лесные сторожки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25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250" i="1" u="sng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2006 </a:t>
            </a:r>
            <a:r>
              <a:rPr lang="ru-RU" sz="1250" i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  <a:r>
              <a:rPr lang="ru-RU" sz="1250" i="1" u="sng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</a:t>
            </a:r>
            <a:r>
              <a:rPr lang="ru-RU" sz="1250" i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сельскохозяйственная перепись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 году в ходе Всероссийской сельскохозяйственной переписи (ВСХП)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Чеченской Республике обследовано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474 сельхозпредприятий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2147</a:t>
            </a:r>
            <a:r>
              <a:rPr lang="ru-RU" sz="125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фермерских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5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250868 личных подсобных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хозяйств,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608 индивидуальных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предпринимателей, а также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 садоводческих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животноводческих, огороднических и дачных некоммерческих объединений граждан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250" i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250" i="1" u="sng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sz="1250" i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  <a:r>
              <a:rPr lang="ru-RU" sz="1250" i="1" u="sng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предстоящяя</a:t>
            </a:r>
            <a:r>
              <a:rPr lang="ru-RU" sz="1250" i="1" u="sng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Всероссийская </a:t>
            </a:r>
            <a:r>
              <a:rPr lang="ru-RU" sz="1250" i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сельскохозяйственная </a:t>
            </a:r>
            <a:r>
              <a:rPr lang="ru-RU" sz="1250" i="1" u="sng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перепись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Будущая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сельскохозяйственная перепись является второй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современной 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Перепись проводится не реже </a:t>
            </a:r>
            <a:r>
              <a:rPr lang="ru-RU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раза в десять лет.</a:t>
            </a:r>
            <a:endParaRPr lang="ru-RU" sz="1250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13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 descr="http://chechen.er.ru/media/userdata/region_map/2012/01/19/9485679bc66e7971ab333ab6261d64d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0372"/>
            <a:ext cx="2857487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4006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13894" y="106619675"/>
            <a:ext cx="421569" cy="7127875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214282" y="428604"/>
            <a:ext cx="1928826" cy="367104"/>
            <a:chOff x="-116470314" y="-132596153"/>
            <a:chExt cx="1800" cy="134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-116470314" y="-132595249"/>
              <a:ext cx="1800" cy="442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-116470314" y="-132596153"/>
              <a:ext cx="1800" cy="706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-116470314" y="-132595434"/>
              <a:ext cx="1800" cy="18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85720" y="1000108"/>
            <a:ext cx="24288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ОТДЕЛ СТАТИСТИКИ</a:t>
            </a:r>
          </a:p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СЕЛЬСКОГО ХОЗЯЙСТВА</a:t>
            </a:r>
          </a:p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ОКРУЖАЮЩЕЙ СРЕДЫ </a:t>
            </a:r>
            <a:endParaRPr lang="ru-RU" sz="1000" dirty="0">
              <a:solidFill>
                <a:prstClr val="black"/>
              </a:solidFill>
            </a:endParaRPr>
          </a:p>
        </p:txBody>
      </p:sp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0"/>
            <a:ext cx="357190" cy="6857999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386182" y="188640"/>
            <a:ext cx="56503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Особенности современной переписи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28992" y="795709"/>
            <a:ext cx="56075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Важность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ВСХП обусловлена тем, что за годы реформирования экономики в аграрном секторе произошли существенные изменения. Полученные в ходе переписи сведения помогут не только определить на годы вперед наиболее эффективные формы организации и направления сельскохозяйственной деятельности для конкретного региона, но и скорректировать государственную аграрную политику в масштабах всей страны.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Кроме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необходимость ВСХП диктуется присоединением России к Всемирной торговой организации. Согласно рекомендациям Организации Объединенных Наций, сельскохозяйственные переписи во всех развитых в сельскохозяйственном отношении странах проводятся каждые 5-10 лет. Интеграция России в мировой продовольственный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 требует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приведения нашей сельскохозяйственной статистики к международным стандартам.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Современная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перепись, в отличие от практики составления писцовых книг, государственных ревизий, земских переписей, проводившихся в прошлом, не имеет ничего общего с фискальными целями, перед ней ставятся только статистические задачи. Это положение закреплено в федеральном законе о ВСХП, где отмечается, что сведения, полученные в ее ходе, используются лишь в целях формирования федеральных информационных ресурсов об основных характеристиках и структуре сельского хозяйства и не могут быть использованы в иных целях. При этом особое внимание уделено вопросам конфиденциальности предоставляемых сведений и ответственности должностных лиц за их несанкционированное или нецелевое использование.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Основным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принципом закона является неприкосновенность частной жизни и прав собственника. Кроме того, гарантией конфиденциальности полученной при переписи информации является технология сбора и обработки данных (например, в переписных листах по физическим лицам отсутствуют ФИО и адрес). Обработка сведений о физических и юридических лицах производится в условиях, обеспечивающих их защиту от несанкционированного доступа и предотвращения их хищения, утраты, подделки или иного искажения.</a:t>
            </a:r>
            <a:endParaRPr lang="ru-RU" sz="1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 descr="http://chechen.er.ru/media/userdata/region_map/2012/01/19/9485679bc66e7971ab333ab6261d64d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0372"/>
            <a:ext cx="2857487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5881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903</Words>
  <Application>Microsoft Office PowerPoint</Application>
  <PresentationFormat>Экран (4:3)</PresentationFormat>
  <Paragraphs>126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Территориальный орган Федеральной службы государственной статистики по Чеченской Республике</vt:lpstr>
      <vt:lpstr>  Постановление Правительства Российской Федерации от 10 апреля 2013г. № 316 «Об организации Всероссийской сельскохозяйственной переписи 2016 года»     Сроки проведения:   с 1 июля по 15 августа 2016 года,                                         в труднодоступных и отдаленных местностях –  с 15 сентября по 15 ноября 2016 года;  Объекты переписи:  -земельные участки, предназначенные или используемые для производства сельскохозяйственной продукции (собственники, пользователи, владельцы, арендаторы)  - владельцы сельскохозяйственных животных.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организационные и методологические  вопросы формирования новой выборочной совокупности хозяйств населения для обследования их сельскохозяйственной деятельности </dc:title>
  <dc:creator>Елена</dc:creator>
  <cp:lastModifiedBy>P20_MagomadovaLA-S</cp:lastModifiedBy>
  <cp:revision>123</cp:revision>
  <dcterms:created xsi:type="dcterms:W3CDTF">2012-02-21T16:38:29Z</dcterms:created>
  <dcterms:modified xsi:type="dcterms:W3CDTF">2014-06-18T11:30:58Z</dcterms:modified>
</cp:coreProperties>
</file>